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2" r:id="rId9"/>
    <p:sldId id="266" r:id="rId10"/>
    <p:sldId id="274" r:id="rId11"/>
    <p:sldId id="267" r:id="rId12"/>
    <p:sldId id="268" r:id="rId13"/>
    <p:sldId id="271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F81AE-FDAD-4261-B661-15D3E6FC3F2E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5C87B-CDE8-4B71-9F69-32D168F822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552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C87B-CDE8-4B71-9F69-32D168F8226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2094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F9F1-B8DB-45ED-80F4-BCBCFCEF5286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816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B992-5C9C-4FB2-8647-C17DA9156875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427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847A-4CA1-420C-8713-FFD354D07720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9224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E5F9-9CD9-4B3A-8817-64EA1482CC6C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586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E96F-35A5-4D8D-BF2C-E994BCE98E38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602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2931-7FD2-4963-BC6D-7150891D56C8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1907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7667-D083-4C8F-BAD9-CC2E729AB45C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9193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5EF4-4754-4E35-9776-95830C14C1C0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9555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BDF5-5BE2-4709-8D16-FE26B42DB4B9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27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E8BF-7E03-4E83-9AE4-DFF333DBC5F3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6411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00BAF-E1AB-4CBC-A182-F2D831B5D941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673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C25B-8705-4739-8EBA-4FEA5B4566C4}" type="datetime1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5210-7DE1-4073-951A-081BFCA49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91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68785"/>
          </a:xfrm>
        </p:spPr>
        <p:txBody>
          <a:bodyPr>
            <a:normAutofit fontScale="90000"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Alimentation et marche nordique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9616" y="1897625"/>
            <a:ext cx="4783393" cy="876557"/>
          </a:xfrm>
        </p:spPr>
        <p:txBody>
          <a:bodyPr/>
          <a:lstStyle/>
          <a:p>
            <a:r>
              <a:rPr lang="fr-FR" dirty="0" smtClean="0"/>
              <a:t>St </a:t>
            </a:r>
            <a:r>
              <a:rPr lang="fr-FR" dirty="0"/>
              <a:t>M</a:t>
            </a:r>
            <a:r>
              <a:rPr lang="fr-FR" dirty="0" smtClean="0"/>
              <a:t>alo septembre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1" y="3472297"/>
            <a:ext cx="3543761" cy="29274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1" y="3013997"/>
            <a:ext cx="4969438" cy="384400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11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ME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C96683-D9F4-403E-B059-3FF2F76963E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  <p:pic>
        <p:nvPicPr>
          <p:cNvPr id="19460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"/>
            <a:ext cx="91440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34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calcium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62897" y="1229032"/>
            <a:ext cx="10515600" cy="4812994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Le calcium intervient dans la contraction musculaire : unité fonctionnelle : os-muscle</a:t>
            </a:r>
          </a:p>
          <a:p>
            <a:r>
              <a:rPr lang="fr-FR" dirty="0" smtClean="0"/>
              <a:t>Le calcium du lait a le meilleur coefficient d’absorption</a:t>
            </a:r>
          </a:p>
          <a:p>
            <a:r>
              <a:rPr lang="fr-FR" dirty="0" smtClean="0"/>
              <a:t>Consommez au moins 3 ou 4 produits laitiers par jour</a:t>
            </a:r>
          </a:p>
          <a:p>
            <a:r>
              <a:rPr lang="fr-FR" dirty="0" smtClean="0"/>
              <a:t>Sans oublier la vitamine D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496" y="4421559"/>
            <a:ext cx="1900626" cy="14371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65" y="4208009"/>
            <a:ext cx="2428567" cy="17354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75" y="3967918"/>
            <a:ext cx="1995948" cy="234439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52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le matin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04335"/>
            <a:ext cx="5950974" cy="4697415"/>
          </a:xfrm>
        </p:spPr>
        <p:txBody>
          <a:bodyPr>
            <a:normAutofit/>
          </a:bodyPr>
          <a:lstStyle/>
          <a:p>
            <a:pPr algn="ctr"/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Petit déjeuner</a:t>
            </a:r>
          </a:p>
          <a:p>
            <a:pPr algn="ctr"/>
            <a:endParaRPr lang="fr-FR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Peu de liquides :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Café, thé, lait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Pain blanc + confiture ou miel		 Ou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Fromage blanc + céréales + compote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Ou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Pain d’épices +1yaourt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0" y="1324948"/>
            <a:ext cx="5181600" cy="4672628"/>
          </a:xfrm>
        </p:spPr>
        <p:txBody>
          <a:bodyPr>
            <a:normAutofit/>
          </a:bodyPr>
          <a:lstStyle/>
          <a:p>
            <a:pPr algn="ctr"/>
            <a:r>
              <a:rPr lang="fr-FR" u="sng" dirty="0" smtClean="0"/>
              <a:t>Evitez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aliments gras longs à digérer : 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Beurre, Nutella</a:t>
            </a:r>
            <a:r>
              <a:rPr lang="fr-FR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brioche, 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croissant</a:t>
            </a:r>
          </a:p>
          <a:p>
            <a:pPr marL="0" indent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grands volumes d’eau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78" y="3962400"/>
            <a:ext cx="3667432" cy="2457936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19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 l’après-midi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1926" y="1825625"/>
            <a:ext cx="5767873" cy="4351338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Petit déjeuner : plus copieux</a:t>
            </a:r>
          </a:p>
          <a:p>
            <a:endParaRPr lang="fr-F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 petit déjeuner habituel, ajoutez : 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du pain et du fromage ou du jambon </a:t>
            </a: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 du riz au lait 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 1 yaourt aux fruits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 1 jus de fruit ou une banane ou autre fruit ou de la compote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671388" y="1825625"/>
            <a:ext cx="4682412" cy="43513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Déjeuner</a:t>
            </a:r>
          </a:p>
          <a:p>
            <a:pPr algn="ctr"/>
            <a:endParaRPr lang="fr-FR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Pas d’entrée :</a:t>
            </a:r>
          </a:p>
          <a:p>
            <a:pPr marL="0" indent="0"/>
            <a:r>
              <a:rPr lang="fr-FR" dirty="0" smtClean="0"/>
              <a:t> 1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plat : escalope de dinde                	   + pâtes</a:t>
            </a:r>
          </a:p>
          <a:p>
            <a:pPr marL="0" indent="0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ou poisson + riz </a:t>
            </a:r>
          </a:p>
          <a:p>
            <a:pPr marL="0" indent="0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ou steak + purée</a:t>
            </a:r>
          </a:p>
          <a:p>
            <a:pPr marL="0" indent="0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 laitage sucré: riz au lait,  		      crème</a:t>
            </a:r>
          </a:p>
          <a:p>
            <a:pPr marL="0" indent="0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 fruit cru ou compote 		        ou fruits au sirop</a:t>
            </a:r>
          </a:p>
          <a:p>
            <a:pPr marL="0" indent="0"/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357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1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la sortie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u="sng" dirty="0" smtClean="0"/>
              <a:t>Eau + sucre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Camel back ou gourdes d’eau ou bidons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ces bidons : eau plate + sirop ou miel ou jus de fruits (sel?) ou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eau plate + vichy + sirop ou jus de fruits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« En-cas » solides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Barres de céréales: Spécial K</a:t>
            </a: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Grany</a:t>
            </a:r>
            <a:r>
              <a:rPr lang="fr-FR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…Pâtes de fruits; biscuits: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petit lu, paille d’or, pain d’épices, pastilles vichy, abricots secs, 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amandes</a:t>
            </a:r>
          </a:p>
          <a:p>
            <a:pPr marL="0" indent="0" algn="ctr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36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1306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rentrant</a:t>
            </a:r>
            <a:endParaRPr lang="fr-FR" sz="3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4465" y="1317523"/>
            <a:ext cx="11029335" cy="5403951"/>
          </a:xfrm>
        </p:spPr>
        <p:txBody>
          <a:bodyPr/>
          <a:lstStyle/>
          <a:p>
            <a:r>
              <a:rPr lang="fr-FR" dirty="0" smtClean="0"/>
              <a:t>Eau gazeuse riche en sel et bicarbonates (Vichy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fr-FR" dirty="0" smtClean="0"/>
              <a:t>, </a:t>
            </a:r>
            <a:r>
              <a:rPr lang="fr-FR" dirty="0" err="1" smtClean="0"/>
              <a:t>Rozana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fr-FR" dirty="0" smtClean="0"/>
              <a:t>, </a:t>
            </a:r>
            <a:r>
              <a:rPr lang="fr-FR" dirty="0" err="1" smtClean="0"/>
              <a:t>Quezac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fr-FR" dirty="0" smtClean="0"/>
              <a:t>,</a:t>
            </a:r>
          </a:p>
          <a:p>
            <a:r>
              <a:rPr lang="fr-FR" dirty="0" smtClean="0"/>
              <a:t>Eau plate</a:t>
            </a:r>
          </a:p>
          <a:p>
            <a:r>
              <a:rPr lang="fr-FR" dirty="0" smtClean="0"/>
              <a:t>Jus de fruits, thé,  café, potage, bouillon vermicelles, </a:t>
            </a:r>
          </a:p>
          <a:p>
            <a:r>
              <a:rPr lang="fr-FR" dirty="0" smtClean="0"/>
              <a:t>lait; lait baratté, yaourt, fromage blanc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5" y="4332288"/>
            <a:ext cx="2543175" cy="1800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80" y="4225432"/>
            <a:ext cx="2688589" cy="20650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72" y="3858968"/>
            <a:ext cx="2848898" cy="25023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9" y="3588774"/>
            <a:ext cx="3450816" cy="2859613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570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50606" y="1122363"/>
            <a:ext cx="10117394" cy="23876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Quel que soit l’âge l’organisme est toujours capable de former de la masse musculaire avec l’exercice physique</a:t>
            </a:r>
            <a:b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622323" y="4316360"/>
            <a:ext cx="9144000" cy="1641987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Vos questions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00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ME</a:t>
            </a:r>
          </a:p>
        </p:txBody>
      </p:sp>
      <p:sp>
        <p:nvSpPr>
          <p:cNvPr id="368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0A743-EDFA-4AB7-8A34-9811776E91C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/>
          </a:p>
        </p:txBody>
      </p:sp>
      <p:sp>
        <p:nvSpPr>
          <p:cNvPr id="36868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3526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3600" u="sng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FR" altLang="fr-FR" sz="3600" u="sng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9" descr="sport-str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2413" y="1795515"/>
            <a:ext cx="5360987" cy="4175125"/>
          </a:xfrm>
        </p:spPr>
      </p:pic>
    </p:spTree>
    <p:extLst>
      <p:ext uri="{BB962C8B-B14F-4D97-AF65-F5344CB8AC3E}">
        <p14:creationId xmlns="" xmlns:p14="http://schemas.microsoft.com/office/powerpoint/2010/main" val="22885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Vos besoins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calories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protéines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sucres et féculents 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 eau 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calcium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71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 </a:t>
            </a:r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calories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votre poids est stable, si vous vous sentez bien dans votre corps : </a:t>
            </a:r>
          </a:p>
          <a:p>
            <a:pPr marL="0" indent="0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les apports en calories correspondent à vos dépenses énergétiques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vous souhaitez perdre 3,4 kilos :</a:t>
            </a:r>
          </a:p>
          <a:p>
            <a:pPr marL="0" indent="0" algn="ctr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prenez rien en dehors des repas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 buvez pas de boissons sucrées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Limitez les desserts sucrés mais conservez les laitages sans sucre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Limitez votre consommation de pain</a:t>
            </a:r>
          </a:p>
          <a:p>
            <a:pPr>
              <a:buFontTx/>
              <a:buChar char="-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90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 en protéines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Avec l’âge la masse musculaire diminue progressivement </a:t>
            </a:r>
          </a:p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d’environ 30% entre 50 et 80 ans</a:t>
            </a: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L’activité physique et la nutrition (principalement l’apport en protéines) permettent de maintenir votre masse musculaire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Vous avez besoin de protéines pour réparer les fibres musculaires que vous sollicitez, et pour en fabriquer de nouvelles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recommandations actuelles sont de 1 à 1,2g/kg /jour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Où trouve-t-on des protéines?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9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Protéines animales et végétales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20994" y="1845726"/>
            <a:ext cx="5181600" cy="4351338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Protéines animales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9627" y="1835895"/>
            <a:ext cx="4353232" cy="4351338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Protéines végétales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2461628"/>
            <a:ext cx="2418735" cy="13041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50" y="2525933"/>
            <a:ext cx="4355690" cy="2543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92" y="2461628"/>
            <a:ext cx="2466975" cy="1847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49" y="4205641"/>
            <a:ext cx="1347788" cy="10476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4021395"/>
            <a:ext cx="2617531" cy="17993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71" y="5253271"/>
            <a:ext cx="2596218" cy="13111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19" y="5141654"/>
            <a:ext cx="2675505" cy="1534333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626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Besoins en glucides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le nutriment du muscle en action 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glycogène est le stock de sucre dans notre corps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 dans les muscles : 400 à 500g 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- dans le foie : 100 g environ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33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trouve-t-on </a:t>
            </a:r>
            <a:r>
              <a:rPr lang="fr-FR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glucides ?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sucres rapides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amidons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" y="2304662"/>
            <a:ext cx="2216409" cy="13436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74" y="2331115"/>
            <a:ext cx="2793489" cy="16701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37" y="4506783"/>
            <a:ext cx="2628900" cy="1743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31" y="2304662"/>
            <a:ext cx="3079495" cy="18538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6" y="4429061"/>
            <a:ext cx="2602629" cy="18744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824953"/>
            <a:ext cx="2000250" cy="28575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06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Indispensable.  Le muscle est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fficace s’il est bien hydraté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Mesurez la quantité d’eau que vous buvez par jour : environ 1,5l à 2 litres d’eau par jour (tous les liquides : thé, café, tisane, potages…)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Essayez des bouteilles d’1/2 litre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la densité urinaire qui vous indique votre état d’hydratation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Quelle eau? Celle qui vous plaît au goût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613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eaux intéressantes</a:t>
            </a: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Riches en sel et bicarbonates</a:t>
            </a:r>
          </a:p>
          <a:p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Eaux de récupération</a:t>
            </a: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331" y="2759230"/>
            <a:ext cx="5157787" cy="24911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Vichy st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Yorre</a:t>
            </a:r>
            <a:r>
              <a:rPr lang="fr-FR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Vichy Célestin</a:t>
            </a:r>
            <a:r>
              <a:rPr lang="fr-FR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Rozana</a:t>
            </a:r>
            <a:r>
              <a:rPr lang="fr-FR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endParaRPr lang="fr-FR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Quezac</a:t>
            </a:r>
            <a:r>
              <a:rPr lang="fr-FR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®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Riches en calcium</a:t>
            </a:r>
          </a:p>
          <a:p>
            <a:r>
              <a:rPr lang="fr-FR" b="0" dirty="0" smtClean="0">
                <a:latin typeface="Arial" panose="020B0604020202020204" pitchFamily="34" charset="0"/>
                <a:cs typeface="Arial" panose="020B0604020202020204" pitchFamily="34" charset="0"/>
              </a:rPr>
              <a:t>Le calcium est bien absorbé</a:t>
            </a: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Courmayeur</a:t>
            </a:r>
            <a:r>
              <a:rPr lang="fr-FR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Contrex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Vittel</a:t>
            </a:r>
            <a:r>
              <a:rPr lang="fr-F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4" y="3821113"/>
            <a:ext cx="2804833" cy="229455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5210-7DE1-4073-951A-081BFCA49B1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4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591</Words>
  <Application>Microsoft Office PowerPoint</Application>
  <PresentationFormat>Personnalisé</PresentationFormat>
  <Paragraphs>154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Alimentation et marche nordique</vt:lpstr>
      <vt:lpstr>Vos besoins</vt:lpstr>
      <vt:lpstr>Besoins en calories</vt:lpstr>
      <vt:lpstr>Besoins en protéines</vt:lpstr>
      <vt:lpstr>Protéines animales et végétales</vt:lpstr>
      <vt:lpstr>Besoins en glucides</vt:lpstr>
      <vt:lpstr>Où trouve-t-on des glucides ?</vt:lpstr>
      <vt:lpstr>L’eau</vt:lpstr>
      <vt:lpstr>Les eaux intéressantes</vt:lpstr>
      <vt:lpstr>Diapositive 10</vt:lpstr>
      <vt:lpstr>Le calcium</vt:lpstr>
      <vt:lpstr>Sortie le matin</vt:lpstr>
      <vt:lpstr>Sortie l’après-midi</vt:lpstr>
      <vt:lpstr>Pendant la sortie</vt:lpstr>
      <vt:lpstr>En rentrant</vt:lpstr>
      <vt:lpstr>Quel que soit l’âge l’organisme est toujours capable de former de la masse musculaire avec l’exercice physique 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</dc:creator>
  <cp:lastModifiedBy>MNE</cp:lastModifiedBy>
  <cp:revision>72</cp:revision>
  <dcterms:created xsi:type="dcterms:W3CDTF">2016-09-05T18:06:35Z</dcterms:created>
  <dcterms:modified xsi:type="dcterms:W3CDTF">2016-09-24T13:09:23Z</dcterms:modified>
  <cp:contentStatus/>
</cp:coreProperties>
</file>